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6" r:id="rId3"/>
  </p:sldMasterIdLst>
  <p:notesMasterIdLst>
    <p:notesMasterId r:id="rId19"/>
  </p:notesMasterIdLst>
  <p:sldIdLst>
    <p:sldId id="256" r:id="rId4"/>
    <p:sldId id="285" r:id="rId5"/>
    <p:sldId id="286" r:id="rId6"/>
    <p:sldId id="289" r:id="rId7"/>
    <p:sldId id="317" r:id="rId8"/>
    <p:sldId id="319" r:id="rId9"/>
    <p:sldId id="315" r:id="rId10"/>
    <p:sldId id="318" r:id="rId11"/>
    <p:sldId id="316" r:id="rId12"/>
    <p:sldId id="310" r:id="rId13"/>
    <p:sldId id="320" r:id="rId14"/>
    <p:sldId id="321" r:id="rId15"/>
    <p:sldId id="322" r:id="rId16"/>
    <p:sldId id="323" r:id="rId17"/>
    <p:sldId id="324" r:id="rId18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illermo Trujill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9520cb18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9520cb18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We incredibly happy to be here today for 2 reasons: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Marcos, Santi and I are going to be able to present a project where we, as volunteers, have been putting a lot of time and effort in the past two months. We’ll be telling you more during the session about why we believe in this and how we are connected.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Ask someone: when was the last time you were in an in-person event with this amount of people organised by an association? </a:t>
            </a:r>
            <a:r>
              <a:rPr lang="es" b="1">
                <a:solidFill>
                  <a:schemeClr val="dk1"/>
                </a:solidFill>
              </a:rPr>
              <a:t>APPLAUSE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First: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Thanks to Monta. Thanks to</a:t>
            </a:r>
            <a:r>
              <a:rPr lang="es" b="1">
                <a:solidFill>
                  <a:schemeClr val="dk1"/>
                </a:solidFill>
              </a:rPr>
              <a:t> Casper &amp; Anders &amp; Dionysia </a:t>
            </a:r>
            <a:r>
              <a:rPr lang="es">
                <a:solidFill>
                  <a:schemeClr val="dk1"/>
                </a:solidFill>
              </a:rPr>
              <a:t>(This wouldn’t be possible without you). </a:t>
            </a:r>
            <a:r>
              <a:rPr lang="es" b="1">
                <a:solidFill>
                  <a:schemeClr val="dk1"/>
                </a:solidFill>
              </a:rPr>
              <a:t>Applause!!. </a:t>
            </a:r>
            <a:r>
              <a:rPr lang="es">
                <a:solidFill>
                  <a:schemeClr val="dk1"/>
                </a:solidFill>
              </a:rPr>
              <a:t>Cool office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027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0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0653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611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4082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18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647edadc7_11_8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1647edadc7_1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647edadc7_11_8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1647edadc7_1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370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75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14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78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647edadc7_11_12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647edadc7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911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with Logo">
  <p:cSld name="CUSTOM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 descr="Startup-Weekend_Logo_Transp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400" y="2502800"/>
            <a:ext cx="6186206" cy="17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385675" y="1107250"/>
            <a:ext cx="8522100" cy="8979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Version 2">
  <p:cSld name="SECTION_HEADER_1">
    <p:bg>
      <p:bgPr>
        <a:solidFill>
          <a:srgbClr val="0DB14B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-236375" y="-2513050"/>
            <a:ext cx="7489500" cy="735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982825" y="560600"/>
            <a:ext cx="4366800" cy="12069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1"/>
          </p:nvPr>
        </p:nvSpPr>
        <p:spPr>
          <a:xfrm>
            <a:off x="982825" y="1652750"/>
            <a:ext cx="3520800" cy="821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07" name="Google Shape;107;p27" descr="Techstars_Transp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/>
          <p:nvPr/>
        </p:nvSpPr>
        <p:spPr>
          <a:xfrm>
            <a:off x="3145950" y="-2581350"/>
            <a:ext cx="6790500" cy="6667800"/>
          </a:xfrm>
          <a:prstGeom prst="ellipse">
            <a:avLst/>
          </a:prstGeom>
          <a:solidFill>
            <a:srgbClr val="0DB14B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8" descr="Techstars_Colo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450" y="4483449"/>
            <a:ext cx="747268" cy="60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4986825" y="-61775"/>
            <a:ext cx="3486300" cy="7503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4"/>
          <p:cNvSpPr txBox="1">
            <a:spLocks noGrp="1"/>
          </p:cNvSpPr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3100" b="0" i="0" u="none" strike="noStrike" cap="non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ubTitle" idx="1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1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body" idx="2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2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800" tIns="63800" rIns="63800" bIns="63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ti.to/saturdaysai/ai-saturdays-copenhagen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jpe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ti.to/saturdaysai/ai-saturdays-copenhagen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.to/saturdaysai/ai-saturdays-copenhage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jpg"/><Relationship Id="rId5" Type="http://schemas.openxmlformats.org/officeDocument/2006/relationships/hyperlink" Target="https://ti.to/saturdaysai/ai-saturdays-copenhagen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5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18" name="Google Shape;218;p51"/>
            <p:cNvGrpSpPr/>
            <p:nvPr/>
          </p:nvGrpSpPr>
          <p:grpSpPr>
            <a:xfrm>
              <a:off x="0" y="0"/>
              <a:ext cx="8656733" cy="5143500"/>
              <a:chOff x="0" y="0"/>
              <a:chExt cx="8656733" cy="5143500"/>
            </a:xfrm>
          </p:grpSpPr>
          <p:pic>
            <p:nvPicPr>
              <p:cNvPr id="219" name="Google Shape;219;p5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7250" y="0"/>
                <a:ext cx="8169483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51"/>
              <p:cNvSpPr txBox="1"/>
              <p:nvPr/>
            </p:nvSpPr>
            <p:spPr>
              <a:xfrm>
                <a:off x="0" y="0"/>
                <a:ext cx="532200" cy="615600"/>
              </a:xfrm>
              <a:prstGeom prst="rect">
                <a:avLst/>
              </a:prstGeom>
              <a:solidFill>
                <a:srgbClr val="151E3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21" name="Google Shape;221;p51"/>
              <p:cNvSpPr txBox="1"/>
              <p:nvPr/>
            </p:nvSpPr>
            <p:spPr>
              <a:xfrm>
                <a:off x="0" y="433500"/>
                <a:ext cx="532200" cy="4710000"/>
              </a:xfrm>
              <a:prstGeom prst="rect">
                <a:avLst/>
              </a:prstGeom>
              <a:solidFill>
                <a:srgbClr val="151E3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22" name="Google Shape;222;p51"/>
            <p:cNvGrpSpPr/>
            <p:nvPr/>
          </p:nvGrpSpPr>
          <p:grpSpPr>
            <a:xfrm>
              <a:off x="8611800" y="0"/>
              <a:ext cx="532200" cy="5143500"/>
              <a:chOff x="0" y="0"/>
              <a:chExt cx="532200" cy="5143500"/>
            </a:xfrm>
          </p:grpSpPr>
          <p:sp>
            <p:nvSpPr>
              <p:cNvPr id="223" name="Google Shape;223;p51"/>
              <p:cNvSpPr txBox="1"/>
              <p:nvPr/>
            </p:nvSpPr>
            <p:spPr>
              <a:xfrm>
                <a:off x="0" y="0"/>
                <a:ext cx="532200" cy="615600"/>
              </a:xfrm>
              <a:prstGeom prst="rect">
                <a:avLst/>
              </a:prstGeom>
              <a:solidFill>
                <a:srgbClr val="151E3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24" name="Google Shape;224;p51"/>
              <p:cNvSpPr txBox="1"/>
              <p:nvPr/>
            </p:nvSpPr>
            <p:spPr>
              <a:xfrm>
                <a:off x="0" y="433500"/>
                <a:ext cx="532200" cy="4710000"/>
              </a:xfrm>
              <a:prstGeom prst="rect">
                <a:avLst/>
              </a:prstGeom>
              <a:solidFill>
                <a:srgbClr val="151E3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rgbClr val="151E3F"/>
                    </a:solidFill>
                    <a:latin typeface="Bahnschrift Condensed" panose="020B0502040204020203" pitchFamily="34" charset="0"/>
                  </a:rPr>
                  <a:t>A</a:t>
                </a: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51E3F"/>
                  </a:solidFill>
                  <a:latin typeface="Bahnschrift Condensed" panose="020B0502040204020203" pitchFamily="34" charset="0"/>
                </a:endParaRPr>
              </a:p>
            </p:txBody>
          </p:sp>
        </p:grpSp>
      </p:grpSp>
      <p:sp>
        <p:nvSpPr>
          <p:cNvPr id="225" name="Google Shape;225;p51"/>
          <p:cNvSpPr txBox="1"/>
          <p:nvPr/>
        </p:nvSpPr>
        <p:spPr>
          <a:xfrm>
            <a:off x="657300" y="3676650"/>
            <a:ext cx="782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 u="sng">
                <a:solidFill>
                  <a:schemeClr val="lt1"/>
                </a:solidFill>
                <a:latin typeface="Bahnschrift Condensed" panose="020B0502040204020203" pitchFamily="34" charset="0"/>
                <a:ea typeface="Caveat"/>
                <a:cs typeface="Caveat"/>
                <a:sym typeface="Caveat"/>
              </a:rPr>
              <a:t>1st </a:t>
            </a:r>
            <a:r>
              <a:rPr lang="es" sz="5000" b="1" u="sng">
                <a:solidFill>
                  <a:schemeClr val="accent1"/>
                </a:solidFill>
                <a:latin typeface="Bahnschrift Condensed" panose="020B0502040204020203" pitchFamily="34" charset="0"/>
                <a:ea typeface="Caveat"/>
                <a:cs typeface="Caveat"/>
                <a:sym typeface="Caveat"/>
              </a:rPr>
              <a:t>Machine Learning</a:t>
            </a:r>
            <a:r>
              <a:rPr lang="es" sz="5000" b="1" u="sng">
                <a:solidFill>
                  <a:schemeClr val="lt1"/>
                </a:solidFill>
                <a:latin typeface="Bahnschrift Condensed" panose="020B0502040204020203" pitchFamily="34" charset="0"/>
                <a:ea typeface="Caveat"/>
                <a:cs typeface="Caveat"/>
                <a:sym typeface="Caveat"/>
              </a:rPr>
              <a:t> meetup </a:t>
            </a:r>
            <a:endParaRPr sz="5000" b="1" u="sng">
              <a:solidFill>
                <a:schemeClr val="lt1"/>
              </a:solidFill>
              <a:latin typeface="Bahnschrift Condensed" panose="020B0502040204020203" pitchFamily="34" charset="0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Pothole data plots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9BF91-6146-41CA-9CEA-21CB46966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48" y="716656"/>
            <a:ext cx="7609253" cy="43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4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Overall block diagram of the process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17321-B9BF-48E3-9585-AD687AF15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34" y="1119162"/>
            <a:ext cx="7369179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4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Preprocessing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33231-9F01-4F4B-9340-8D399914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46730"/>
            <a:ext cx="4655586" cy="2033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2B104-F9DA-43FB-B72A-89D13FD8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4643" y="2944776"/>
            <a:ext cx="4891669" cy="2145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077B6-C94A-4B9F-90CD-7FBE421BC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36" y="2944776"/>
            <a:ext cx="1530655" cy="2028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B0EB0-DAF2-4F7A-AAC3-2C9153BB7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536" y="746730"/>
            <a:ext cx="1516284" cy="20285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FF208B-E064-45F7-86F9-10BCA2C22F3A}"/>
              </a:ext>
            </a:extLst>
          </p:cNvPr>
          <p:cNvSpPr/>
          <p:nvPr/>
        </p:nvSpPr>
        <p:spPr>
          <a:xfrm>
            <a:off x="2207941" y="3813717"/>
            <a:ext cx="698810" cy="21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18220CF-A961-4A1B-A9AB-4D2C4948DB52}"/>
              </a:ext>
            </a:extLst>
          </p:cNvPr>
          <p:cNvSpPr/>
          <p:nvPr/>
        </p:nvSpPr>
        <p:spPr>
          <a:xfrm>
            <a:off x="4754136" y="1711636"/>
            <a:ext cx="698810" cy="21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175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Cleaning with SMA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BEBD9-3BDA-418D-965D-0805F5EDD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66" y="639975"/>
            <a:ext cx="6738935" cy="284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CD554-EEAA-46F3-8BE0-316722980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10" y="3513421"/>
            <a:ext cx="3244886" cy="1416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18257-282B-46D2-B3BA-DFAF9EAFF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015" y="3513421"/>
            <a:ext cx="3244886" cy="1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Machine Learning Training.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7AE8D-1CC3-4291-A444-63832651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03" y="665475"/>
            <a:ext cx="2029522" cy="1944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8BC0B-A6BE-4A18-A972-9A6F75B70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5" y="2635933"/>
            <a:ext cx="3552667" cy="224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8DDC6-898D-4A04-ADBB-79171CDC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488" y="1144858"/>
            <a:ext cx="3351305" cy="3604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3FB8E-56F6-4CAC-8233-2934C9B03AFE}"/>
              </a:ext>
            </a:extLst>
          </p:cNvPr>
          <p:cNvSpPr txBox="1"/>
          <p:nvPr/>
        </p:nvSpPr>
        <p:spPr>
          <a:xfrm>
            <a:off x="4341200" y="738528"/>
            <a:ext cx="202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Evaluation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8201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Future work: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4FAA6A-8171-4AA1-A33E-985393314B8B}"/>
              </a:ext>
            </a:extLst>
          </p:cNvPr>
          <p:cNvSpPr txBox="1"/>
          <p:nvPr/>
        </p:nvSpPr>
        <p:spPr>
          <a:xfrm>
            <a:off x="812473" y="1439227"/>
            <a:ext cx="3528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Data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on continuous road.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speed is ideal.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about anomaly.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More advance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advance data cleaning techniques. 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sz="1800" dirty="0" err="1">
                <a:latin typeface="URWPalladioL-Roma"/>
              </a:rPr>
              <a:t>fft</a:t>
            </a:r>
            <a:r>
              <a:rPr lang="en-US" dirty="0"/>
              <a:t> and interpolating like </a:t>
            </a:r>
            <a:r>
              <a:rPr lang="en-US" sz="1800" b="0" i="0" u="none" strike="noStrike" baseline="0" dirty="0" err="1">
                <a:latin typeface="URWPalladioL-Roma"/>
              </a:rPr>
              <a:t>scipy.interpolate.splrep</a:t>
            </a:r>
            <a:r>
              <a:rPr lang="en-US" sz="1800" b="0" i="0" u="none" strike="noStrike" baseline="0" dirty="0">
                <a:latin typeface="URWPalladioL-Roma"/>
              </a:rPr>
              <a:t>().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advance feature extraction.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pic>
        <p:nvPicPr>
          <p:cNvPr id="1026" name="Picture 2" descr="Simple crossed fingers illustration A simple mono graphic illustration of a hand with fingers crossed fingers crossed stock illustrations">
            <a:extLst>
              <a:ext uri="{FF2B5EF4-FFF2-40B4-BE49-F238E27FC236}">
                <a16:creationId xmlns:a16="http://schemas.microsoft.com/office/drawing/2014/main" id="{0361AC59-987C-4429-B636-805BF352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08" y="665475"/>
            <a:ext cx="2467724" cy="348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80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Agenda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39" name="Google Shape;539;p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0"/>
          <p:cNvSpPr txBox="1"/>
          <p:nvPr/>
        </p:nvSpPr>
        <p:spPr>
          <a:xfrm>
            <a:off x="1107950" y="1632900"/>
            <a:ext cx="48552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s" sz="2000" dirty="0">
                <a:latin typeface="+mj-lt"/>
                <a:ea typeface="Avenir"/>
                <a:cs typeface="Avenir"/>
                <a:sym typeface="Avenir"/>
              </a:rPr>
              <a:t>The Team</a:t>
            </a:r>
            <a:endParaRPr sz="2000" dirty="0">
              <a:latin typeface="+mj-lt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-US" sz="2000" dirty="0">
                <a:latin typeface="+mj-lt"/>
                <a:ea typeface="Avenir"/>
                <a:cs typeface="Avenir"/>
                <a:sym typeface="Avenir"/>
              </a:rPr>
              <a:t>Objective</a:t>
            </a:r>
            <a:endParaRPr sz="2000" dirty="0">
              <a:latin typeface="+mj-lt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-US" sz="2000" dirty="0">
                <a:latin typeface="+mj-lt"/>
                <a:ea typeface="Avenir"/>
                <a:cs typeface="Avenir"/>
                <a:sym typeface="Avenir"/>
              </a:rPr>
              <a:t>Overall Process.</a:t>
            </a:r>
            <a:endParaRPr sz="2000" dirty="0">
              <a:latin typeface="+mj-lt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s" sz="2000" dirty="0">
                <a:latin typeface="+mj-lt"/>
                <a:ea typeface="Avenir"/>
                <a:cs typeface="Avenir"/>
                <a:sym typeface="Avenir"/>
              </a:rPr>
              <a:t>Some Lessons Learned for future. </a:t>
            </a:r>
            <a:endParaRPr sz="2000" dirty="0">
              <a:latin typeface="+mj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D8CCC-762D-4E62-B710-923EB202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00" y="3293327"/>
            <a:ext cx="1289080" cy="1281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B5B0A-D527-466A-AD2D-8E69D077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439" y="3283923"/>
            <a:ext cx="1198761" cy="1290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CE195E-6FCA-4321-918B-CEFA3A5C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201" y="1363916"/>
            <a:ext cx="1312192" cy="1290599"/>
          </a:xfrm>
          <a:prstGeom prst="rect">
            <a:avLst/>
          </a:prstGeom>
        </p:spPr>
      </p:pic>
      <p:sp>
        <p:nvSpPr>
          <p:cNvPr id="545" name="Google Shape;545;p81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Team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47" name="Google Shape;547;p8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1"/>
          <p:cNvPicPr preferRelativeResize="0"/>
          <p:nvPr/>
        </p:nvPicPr>
        <p:blipFill>
          <a:blip r:embed="rId8"/>
          <a:srcRect/>
          <a:stretch/>
        </p:blipFill>
        <p:spPr>
          <a:xfrm>
            <a:off x="2572439" y="1385426"/>
            <a:ext cx="1106872" cy="1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1"/>
          <p:cNvSpPr txBox="1"/>
          <p:nvPr/>
        </p:nvSpPr>
        <p:spPr>
          <a:xfrm>
            <a:off x="217400" y="1385425"/>
            <a:ext cx="21927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Sana Ullah Khan</a:t>
            </a:r>
            <a:endParaRPr sz="1800" b="1" dirty="0">
              <a:solidFill>
                <a:srgbClr val="F79646"/>
              </a:solidFill>
              <a:latin typeface="+mj-lt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Business Analytics </a:t>
            </a:r>
            <a:r>
              <a:rPr lang="e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MsC student at </a:t>
            </a: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DTU.</a:t>
            </a:r>
            <a:endParaRPr sz="16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553" name="Google Shape;553;p81"/>
          <p:cNvSpPr txBox="1"/>
          <p:nvPr/>
        </p:nvSpPr>
        <p:spPr>
          <a:xfrm>
            <a:off x="2883750" y="714353"/>
            <a:ext cx="2520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554" name="Google Shape;554;p81"/>
          <p:cNvSpPr txBox="1"/>
          <p:nvPr/>
        </p:nvSpPr>
        <p:spPr>
          <a:xfrm>
            <a:off x="6097025" y="1385425"/>
            <a:ext cx="2578624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Charles </a:t>
            </a:r>
            <a:r>
              <a:rPr lang="en-US" sz="1800" b="1" dirty="0" err="1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Maina</a:t>
            </a:r>
            <a:endParaRPr lang="en-US" sz="1800" b="1" dirty="0">
              <a:solidFill>
                <a:srgbClr val="F79646"/>
              </a:solidFill>
              <a:latin typeface="+mj-lt"/>
              <a:ea typeface="Avenir"/>
              <a:cs typeface="Avenir"/>
              <a:sym typeface="Aveni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MSC Business Management.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Lund University.</a:t>
            </a:r>
            <a:endParaRPr sz="18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555" name="Google Shape;555;p81"/>
          <p:cNvSpPr txBox="1"/>
          <p:nvPr/>
        </p:nvSpPr>
        <p:spPr>
          <a:xfrm>
            <a:off x="211650" y="3283975"/>
            <a:ext cx="21927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Yaser Al-Dammad</a:t>
            </a:r>
            <a:endParaRPr sz="1800" b="1" dirty="0">
              <a:solidFill>
                <a:srgbClr val="F79646"/>
              </a:solidFill>
              <a:latin typeface="+mj-lt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MSc in IT,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Student at syddansk.</a:t>
            </a:r>
            <a:endParaRPr sz="18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556" name="Google Shape;556;p81"/>
          <p:cNvSpPr txBox="1"/>
          <p:nvPr/>
        </p:nvSpPr>
        <p:spPr>
          <a:xfrm>
            <a:off x="6097025" y="3283975"/>
            <a:ext cx="24441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Majid</a:t>
            </a:r>
            <a:r>
              <a:rPr lang="e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 </a:t>
            </a:r>
            <a:r>
              <a:rPr lang="en-US" sz="1800" b="1" dirty="0">
                <a:solidFill>
                  <a:srgbClr val="F79646"/>
                </a:solidFill>
                <a:latin typeface="+mj-lt"/>
                <a:ea typeface="Avenir"/>
                <a:cs typeface="Avenir"/>
                <a:sym typeface="Avenir"/>
              </a:rPr>
              <a:t>Khan</a:t>
            </a:r>
            <a:endParaRPr sz="1800" dirty="0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Comp-science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+mj-lt"/>
                <a:ea typeface="Avenir"/>
                <a:cs typeface="Avenir"/>
                <a:sym typeface="Avenir"/>
              </a:rPr>
              <a:t>Blekinge Institute of tech.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n-lt"/>
                <a:ea typeface="Avenir"/>
                <a:cs typeface="Avenir"/>
                <a:sym typeface="Avenir"/>
              </a:rPr>
              <a:t>Objective</a:t>
            </a:r>
            <a:endParaRPr sz="3300" b="1" u="sng" dirty="0">
              <a:solidFill>
                <a:schemeClr val="lt1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/>
          <p:nvPr/>
        </p:nvSpPr>
        <p:spPr>
          <a:xfrm>
            <a:off x="432375" y="1379125"/>
            <a:ext cx="307654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-US" sz="1500" dirty="0">
                <a:latin typeface="+mn-lt"/>
                <a:ea typeface="Avenir"/>
                <a:cs typeface="Avenir"/>
                <a:sym typeface="Avenir"/>
              </a:rPr>
              <a:t>The goal of this project is to classify the road issues experienced by cycling (potholes, bumps, concrete expansion joints, and storm drain basins) from the 3D accelerometer and gyroscope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EC012-5FA9-42B3-AE5A-BFB44FE7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36" y="810321"/>
            <a:ext cx="3779899" cy="4139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n-lt"/>
                <a:ea typeface="Avenir"/>
                <a:cs typeface="Avenir"/>
                <a:sym typeface="Avenir"/>
              </a:rPr>
              <a:t>Objective</a:t>
            </a:r>
            <a:endParaRPr sz="3300" b="1" u="sng" dirty="0">
              <a:solidFill>
                <a:schemeClr val="lt1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F6780-4E75-4752-AEF6-24417BF8E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00" y="707670"/>
            <a:ext cx="8110654" cy="43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n-lt"/>
                <a:ea typeface="Avenir"/>
                <a:cs typeface="Avenir"/>
                <a:sym typeface="Avenir"/>
              </a:rPr>
              <a:t>Inspiration:</a:t>
            </a:r>
            <a:endParaRPr sz="3300" b="1" u="sng" dirty="0">
              <a:solidFill>
                <a:schemeClr val="lt1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59F03-A382-471D-A016-9D2C62876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70" y="1330713"/>
            <a:ext cx="4589889" cy="30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Bricks kml data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71D13-6B8D-4AA1-B011-2E15CF57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04" y="882077"/>
            <a:ext cx="3497218" cy="3963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8D010-05A3-4F7E-B08D-6E084CB8D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079" y="882077"/>
            <a:ext cx="3250198" cy="39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3300" b="1" u="sng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Bricks data plots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5392A1-77DA-4843-A067-22EC264E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85" y="802433"/>
            <a:ext cx="7370051" cy="41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2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B74D2-7E43-40A3-BD28-CD0A22D1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5" y="882078"/>
            <a:ext cx="3477717" cy="3963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CC98E-8B9E-490B-AC08-7AE488AF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70" y="868948"/>
            <a:ext cx="3250197" cy="3977036"/>
          </a:xfrm>
          <a:prstGeom prst="rect">
            <a:avLst/>
          </a:prstGeom>
        </p:spPr>
      </p:pic>
      <p:sp>
        <p:nvSpPr>
          <p:cNvPr id="588" name="Google Shape;588;p84"/>
          <p:cNvSpPr txBox="1"/>
          <p:nvPr/>
        </p:nvSpPr>
        <p:spPr>
          <a:xfrm>
            <a:off x="0" y="-34725"/>
            <a:ext cx="9153300" cy="674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st="23000" dir="5400000">
              <a:srgbClr val="808080">
                <a:alpha val="34510"/>
              </a:srgbClr>
            </a:outerShdw>
          </a:effectLst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1E579A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217400" y="-9225"/>
            <a:ext cx="8247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725" tIns="34375" rIns="68725" bIns="34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3300" b="1" dirty="0">
                <a:solidFill>
                  <a:schemeClr val="lt1"/>
                </a:solidFill>
                <a:latin typeface="+mj-lt"/>
                <a:ea typeface="Avenir"/>
                <a:cs typeface="Avenir"/>
                <a:sym typeface="Avenir"/>
              </a:rPr>
              <a:t>Pothole kml data</a:t>
            </a:r>
            <a:endParaRPr sz="3300" b="1" u="sng" dirty="0">
              <a:solidFill>
                <a:schemeClr val="lt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pic>
        <p:nvPicPr>
          <p:cNvPr id="590" name="Google Shape;590;p8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6925" y="4024550"/>
            <a:ext cx="721400" cy="101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6485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298</Words>
  <Application>Microsoft Office PowerPoint</Application>
  <PresentationFormat>On-screen Show (16:9)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URWPalladioL-Roma</vt:lpstr>
      <vt:lpstr>Bahnschrift Condensed</vt:lpstr>
      <vt:lpstr>Helvetica Neue Light</vt:lpstr>
      <vt:lpstr>Arial</vt:lpstr>
      <vt:lpstr>Montserrat Light</vt:lpstr>
      <vt:lpstr>Avenir</vt:lpstr>
      <vt:lpstr>Calibri</vt:lpstr>
      <vt:lpstr>Montserrat</vt:lpstr>
      <vt:lpstr>Simple Light</vt:lpstr>
      <vt:lpstr>Simple Light</vt:lpstr>
      <vt:lpstr>Office Theme</vt:lpstr>
      <vt:lpstr>PowerPoint Presentation</vt:lpstr>
      <vt:lpstr>Agenda</vt:lpstr>
      <vt:lpstr>Team</vt:lpstr>
      <vt:lpstr>Objective</vt:lpstr>
      <vt:lpstr>Objective</vt:lpstr>
      <vt:lpstr>Inspiration:</vt:lpstr>
      <vt:lpstr>Bricks kml data</vt:lpstr>
      <vt:lpstr>Bricks data plots</vt:lpstr>
      <vt:lpstr>Pothole kml data</vt:lpstr>
      <vt:lpstr>Pothole data plots</vt:lpstr>
      <vt:lpstr>Overall block diagram of the process</vt:lpstr>
      <vt:lpstr>Preprocessing</vt:lpstr>
      <vt:lpstr>Cleaning with SMA</vt:lpstr>
      <vt:lpstr>Machine Learning Training.</vt:lpstr>
      <vt:lpstr>Future work: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Mitha</dc:creator>
  <cp:lastModifiedBy>Sana Ullah Khan</cp:lastModifiedBy>
  <cp:revision>6</cp:revision>
  <dcterms:modified xsi:type="dcterms:W3CDTF">2022-06-03T19:55:36Z</dcterms:modified>
</cp:coreProperties>
</file>